
<file path=[Content_Types].xml><?xml version="1.0" encoding="utf-8"?>
<Types xmlns="http://schemas.openxmlformats.org/package/2006/content-types">
  <Default Extension="jpe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29"/>
  </p:notesMasterIdLst>
  <p:sldIdLst>
    <p:sldId id="256" r:id="rId2"/>
    <p:sldId id="327" r:id="rId3"/>
    <p:sldId id="290" r:id="rId4"/>
    <p:sldId id="328" r:id="rId5"/>
    <p:sldId id="333" r:id="rId6"/>
    <p:sldId id="334" r:id="rId7"/>
    <p:sldId id="335" r:id="rId8"/>
    <p:sldId id="329" r:id="rId9"/>
    <p:sldId id="287" r:id="rId10"/>
    <p:sldId id="337" r:id="rId11"/>
    <p:sldId id="336" r:id="rId12"/>
    <p:sldId id="319" r:id="rId13"/>
    <p:sldId id="323" r:id="rId14"/>
    <p:sldId id="340" r:id="rId15"/>
    <p:sldId id="320" r:id="rId16"/>
    <p:sldId id="321" r:id="rId17"/>
    <p:sldId id="338" r:id="rId18"/>
    <p:sldId id="307" r:id="rId19"/>
    <p:sldId id="330" r:id="rId20"/>
    <p:sldId id="295" r:id="rId21"/>
    <p:sldId id="297" r:id="rId22"/>
    <p:sldId id="339" r:id="rId23"/>
    <p:sldId id="310" r:id="rId24"/>
    <p:sldId id="294" r:id="rId25"/>
    <p:sldId id="343" r:id="rId26"/>
    <p:sldId id="325" r:id="rId27"/>
    <p:sldId id="332" r:id="rId28"/>
  </p:sldIdLst>
  <p:sldSz cx="9144000" cy="6858000" type="screen4x3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B1213-61EF-BC05-4500-648F8593317F}" name="Ginger Lee Jacobson" initials="GJ" userId="S::glj8018@ads.northwestern.edu::3a49910d-c358-4586-b31b-05d58406f615" providerId="AD"/>
  <p188:author id="{F3797547-0A53-4BAB-BBE8-D3B829EBBE26}" name="John Patrick Johnson" initials="JJ" userId="S::jpj8711@ads.northwestern.edu::fe18dc51-e5c5-41f0-a67f-6454311993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C764"/>
    <a:srgbClr val="ED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9E6ED-946C-8550-3B7A-BFCD13048C1F}" v="420" dt="2023-01-06T16:26:07.403"/>
    <p1510:client id="{141099D0-7457-7AFA-9CF7-B723EBA81563}" v="2" dt="2023-01-11T21:22:41.164"/>
    <p1510:client id="{1AC20820-4FD2-D786-1C11-28233BB0B949}" v="102" dt="2023-06-29T16:49:34.316"/>
    <p1510:client id="{2082941D-0433-84DC-1DEA-DD6F7C31F1C7}" v="203" dt="2022-06-10T18:31:19.167"/>
    <p1510:client id="{214CD2D6-61C4-2C24-7F1E-A1F969B61D7D}" v="287" dt="2023-01-12T23:25:11.096"/>
    <p1510:client id="{2AD4187B-B36B-CC54-8E8E-06A9556FE921}" v="999" dt="2023-01-13T01:45:31.624"/>
    <p1510:client id="{2B2F038C-E3AA-A508-686D-A24128CC5658}" v="19" dt="2023-06-29T15:00:38.858"/>
    <p1510:client id="{322F9C58-97BA-5D72-D43E-F33BB7FF2FC1}" v="231" dt="2023-06-28T21:24:43.157"/>
    <p1510:client id="{408686E2-2733-9AEC-07CB-C4BA5B3B6039}" v="303" dt="2023-01-08T23:53:46.176"/>
    <p1510:client id="{562DAB7D-436C-1602-E72E-908B982172E0}" v="30" dt="2022-06-28T02:29:01.140"/>
    <p1510:client id="{5B461979-0560-DDDF-28AF-DB41A86C378B}" v="170" dt="2023-01-11T17:48:20.138"/>
    <p1510:client id="{604D0DD0-0C9A-BC03-7FBF-47D92002B97B}" v="2" dt="2023-07-14T02:52:51.015"/>
    <p1510:client id="{7AC93377-18E1-1866-5C11-A99D5AE0897D}" v="14" dt="2023-01-11T20:17:49.298"/>
    <p1510:client id="{7BF889F4-D4B8-7017-D4B4-EF72E124E6BB}" v="832" dt="2023-01-08T01:31:37.742"/>
    <p1510:client id="{946CF19A-3AC4-E5A6-60D6-F039AAF001F9}" v="269" dt="2023-01-10T21:54:37.466"/>
    <p1510:client id="{96A0F23C-EA1A-DFA0-97BA-C0DF366CBE47}" v="8" dt="2023-01-13T15:21:25.480"/>
    <p1510:client id="{98BB133E-2592-D232-A4AF-6EA40E5A7E17}" v="2" dt="2023-01-13T16:12:44.097"/>
    <p1510:client id="{98FCA016-B67A-D48A-07BD-195A9608FD0F}" v="2" dt="2022-07-09T03:17:04.356"/>
    <p1510:client id="{A0BF277A-F909-51ED-3905-702FCCB698DA}" v="303" dt="2023-06-06T02:35:51.438"/>
    <p1510:client id="{A29EF2C3-BCC3-FE84-9E28-8AC5DC878225}" v="268" dt="2023-01-11T21:51:26.734"/>
    <p1510:client id="{A32F9E8B-DABB-46EA-BA82-0D17199FCB6C}" v="204" dt="2019-11-15T02:21:11.744"/>
    <p1510:client id="{ABC40ABF-CC0A-4585-9AB1-0C4661091F47}" v="83" dt="2020-01-17T02:05:53.015"/>
    <p1510:client id="{AE6C6439-0ED1-6924-ACC7-1196F0FEF6C6}" v="62" dt="2023-01-05T18:53:54.867"/>
    <p1510:client id="{B21915F5-F47A-C32B-4CEF-9BFBF7E82C1C}" v="674" dt="2023-06-29T14:51:13.306"/>
    <p1510:client id="{B270706C-2E8A-DAE0-AD05-13A0EC2FCBFE}" v="355" dt="2023-01-10T04:12:59.024"/>
    <p1510:client id="{B47E2B0F-F16B-73A3-28E6-F2C241DB97E1}" v="92" dt="2023-01-12T05:49:51.946"/>
    <p1510:client id="{C0D6B327-BF2E-1EC4-C4D4-83B34B46966D}" v="2335" dt="2022-06-01T13:21:39.492"/>
    <p1510:client id="{D2C64330-2F63-40DC-3363-A3CA14F59ACD}" v="599" dt="2023-01-12T20:23:04.218"/>
    <p1510:client id="{D7AC109B-9928-06B3-F1A9-53C695CCC547}" v="419" dt="2022-06-14T01:05:44.237"/>
    <p1510:client id="{E56E9AE7-6BFF-978D-732E-10D00211D4EF}" v="532" dt="2023-01-13T02:25:42.652"/>
    <p1510:client id="{E628F8E8-3B2C-D39A-E93B-CEA5452B556E}" v="274" dt="2023-01-11T18:34:44.784"/>
    <p1510:client id="{F084DAC7-4E20-1727-1436-A42609EF1E2D}" v="219" dt="2023-01-08T06:15:43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5"/>
    <p:restoredTop sz="94719"/>
  </p:normalViewPr>
  <p:slideViewPr>
    <p:cSldViewPr snapToGrid="0">
      <p:cViewPr varScale="1">
        <p:scale>
          <a:sx n="152" d="100"/>
          <a:sy n="152" d="100"/>
        </p:scale>
        <p:origin x="952" y="168"/>
      </p:cViewPr>
      <p:guideLst>
        <p:guide orient="horz" pos="42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35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34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18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2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41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Show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43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Run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7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73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55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0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conda</a:t>
            </a:r>
            <a:r>
              <a:rPr lang="en-US" dirty="0"/>
              <a:t> on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83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github</a:t>
            </a:r>
            <a:r>
              <a:rPr lang="en-US" dirty="0"/>
              <a:t>, clone onto laptop,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66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83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52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76802" y="665766"/>
            <a:ext cx="7909998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4500"/>
              <a:buFont typeface="Arial"/>
              <a:buNone/>
              <a:defRPr sz="45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76802" y="3480845"/>
            <a:ext cx="8038920" cy="104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Kellogg_H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02" y="5732774"/>
            <a:ext cx="3879183" cy="397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776802" y="3008273"/>
            <a:ext cx="3879183" cy="0"/>
          </a:xfrm>
          <a:prstGeom prst="straightConnector1">
            <a:avLst/>
          </a:prstGeom>
          <a:noFill/>
          <a:ln w="12700" cap="flat" cmpd="sng">
            <a:solidFill>
              <a:srgbClr val="3D146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2313" y="382190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2313" y="216164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D14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Reproducibility Principles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40908" TargetMode="External"/><Relationship Id="rId2" Type="http://schemas.openxmlformats.org/officeDocument/2006/relationships/image" Target="../media/image14.jpg!d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a-press.com/data/r17/nlswork.dt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33680" y="665766"/>
            <a:ext cx="8910320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000" dirty="0"/>
              <a:t>Session 2 – Abstraction and Testing</a:t>
            </a:r>
            <a:br>
              <a:rPr lang="en-US" sz="4000" dirty="0"/>
            </a:br>
            <a:r>
              <a:rPr lang="en-US" sz="2400" dirty="0"/>
              <a:t>Data Skills for Research </a:t>
            </a:r>
            <a:br>
              <a:rPr lang="en-US" sz="2400" dirty="0"/>
            </a:br>
            <a:r>
              <a:rPr lang="en-US" sz="2400" dirty="0"/>
              <a:t>Kellogg Research Support</a:t>
            </a:r>
            <a:endParaRPr lang="en-US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indent="0"/>
            <a:r>
              <a:rPr lang="en-US" dirty="0"/>
              <a:t>August 14, 2023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9CA4ED-6DAD-386B-A788-B7C6CAF743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EF7D-5416-CEDF-70EB-C589B8B0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4D6D-8302-5B83-EA04-C7602AE4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41" y="969981"/>
            <a:ext cx="5549317" cy="1943161"/>
          </a:xfrm>
        </p:spPr>
        <p:txBody>
          <a:bodyPr/>
          <a:lstStyle/>
          <a:p>
            <a:r>
              <a:rPr lang="en-US" dirty="0"/>
              <a:t>Easier to understand</a:t>
            </a:r>
          </a:p>
          <a:p>
            <a:r>
              <a:rPr lang="en-US" dirty="0"/>
              <a:t>Easier to test for correctness</a:t>
            </a:r>
          </a:p>
          <a:p>
            <a:r>
              <a:rPr lang="en-US" dirty="0"/>
              <a:t>Easier to change and update</a:t>
            </a:r>
          </a:p>
          <a:p>
            <a:r>
              <a:rPr lang="en-US" dirty="0"/>
              <a:t>Combinatorial goodness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93F1E-88A5-A0FB-8120-D54D7EFF62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6E7E1-9662-EFE4-B0AA-46ED41CBBFE4}"/>
              </a:ext>
            </a:extLst>
          </p:cNvPr>
          <p:cNvGrpSpPr/>
          <p:nvPr/>
        </p:nvGrpSpPr>
        <p:grpSpPr>
          <a:xfrm>
            <a:off x="4835137" y="3092880"/>
            <a:ext cx="3106203" cy="2318254"/>
            <a:chOff x="1320972" y="3505256"/>
            <a:chExt cx="3106203" cy="23182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5EAF6-7617-992D-53D4-5C499484C05C}"/>
                </a:ext>
              </a:extLst>
            </p:cNvPr>
            <p:cNvCxnSpPr/>
            <p:nvPr/>
          </p:nvCxnSpPr>
          <p:spPr>
            <a:xfrm>
              <a:off x="2559984" y="3505256"/>
              <a:ext cx="0" cy="587229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ladybug on a leaf&#10;&#10;Description automatically generated">
              <a:extLst>
                <a:ext uri="{FF2B5EF4-FFF2-40B4-BE49-F238E27FC236}">
                  <a16:creationId xmlns:a16="http://schemas.microsoft.com/office/drawing/2014/main" id="{B1590242-F826-AE65-A871-3197D03E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320972" y="4168741"/>
              <a:ext cx="2478023" cy="1654769"/>
            </a:xfrm>
            <a:prstGeom prst="rect">
              <a:avLst/>
            </a:prstGeom>
          </p:spPr>
        </p:pic>
        <p:pic>
          <p:nvPicPr>
            <p:cNvPr id="11" name="Graphic 10" descr="Badge Cross with solid fill">
              <a:extLst>
                <a:ext uri="{FF2B5EF4-FFF2-40B4-BE49-F238E27FC236}">
                  <a16:creationId xmlns:a16="http://schemas.microsoft.com/office/drawing/2014/main" id="{79BCBD03-A025-9974-2EFC-E4EC8EFF6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3650" y="3858636"/>
              <a:ext cx="1513525" cy="151352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C6699-DCAB-6068-3316-56335207E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01" y="969981"/>
            <a:ext cx="350344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578B-B99B-7731-ED83-FC0541CE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63DB4-F602-ACAE-82DE-7C73E565CC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84AC9-1111-D534-7C18-31E63241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5" y="940072"/>
            <a:ext cx="5580529" cy="31410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72A7-176F-3876-8AB5-2DFEC21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8119" y="3429000"/>
            <a:ext cx="6929718" cy="292697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The basic way to organize code is into </a:t>
            </a:r>
            <a:r>
              <a:rPr lang="en-US" b="1" dirty="0">
                <a:solidFill>
                  <a:srgbClr val="FF0000"/>
                </a:solidFill>
              </a:rPr>
              <a:t>functions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groups of functions </a:t>
            </a:r>
          </a:p>
          <a:p>
            <a:pPr lvl="1"/>
            <a:r>
              <a:rPr lang="en-US" dirty="0"/>
              <a:t>Functions can be included in core language</a:t>
            </a:r>
          </a:p>
          <a:p>
            <a:pPr lvl="1"/>
            <a:r>
              <a:rPr lang="en-US" dirty="0"/>
              <a:t>Functions can be added through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lvl="1"/>
            <a:r>
              <a:rPr lang="en-US" dirty="0"/>
              <a:t>Functions can also be user defined</a:t>
            </a:r>
          </a:p>
        </p:txBody>
      </p:sp>
    </p:spTree>
    <p:extLst>
      <p:ext uri="{BB962C8B-B14F-4D97-AF65-F5344CB8AC3E}">
        <p14:creationId xmlns:p14="http://schemas.microsoft.com/office/powerpoint/2010/main" val="13768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Defining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780028" y="1751485"/>
            <a:ext cx="8229600" cy="28315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Functions should extract logic into a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single source of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Each function should do only one thing –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keep it 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Organize functions into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groups</a:t>
            </a:r>
            <a:r>
              <a:rPr lang="en-US" sz="2400" dirty="0">
                <a:solidFill>
                  <a:schemeClr val="tx1"/>
                </a:solidFill>
                <a:latin typeface="-apple-system"/>
              </a:rPr>
              <a:t> (files, packages)</a:t>
            </a: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inputs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assertion</a:t>
            </a:r>
            <a:r>
              <a:rPr lang="en-US" sz="2400" dirty="0">
                <a:solidFill>
                  <a:schemeClr val="dk1"/>
                </a:solidFill>
                <a:latin typeface="-apple-system"/>
              </a:rPr>
              <a:t>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unit tests</a:t>
            </a:r>
          </a:p>
          <a:p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8601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Repetitive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2C897-E452-900F-4108-A1F5ED2CDAFC}"/>
              </a:ext>
            </a:extLst>
          </p:cNvPr>
          <p:cNvSpPr txBox="1"/>
          <p:nvPr/>
        </p:nvSpPr>
        <p:spPr>
          <a:xfrm>
            <a:off x="232751" y="849278"/>
            <a:ext cx="9029701" cy="66479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Load the "</a:t>
            </a:r>
            <a:r>
              <a:rPr lang="en-US" sz="1600" dirty="0" err="1">
                <a:latin typeface="Consolas"/>
              </a:rPr>
              <a:t>nlswork</a:t>
            </a:r>
            <a:r>
              <a:rPr lang="en-US" sz="1600" dirty="0">
                <a:latin typeface="Consolas"/>
              </a:rPr>
              <a:t>" dataset (if not already loaded)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endParaRPr lang="en-US" sz="1600" dirty="0">
              <a:latin typeface="Consolas"/>
            </a:endParaRP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>
                <a:latin typeface="Consolas"/>
              </a:rPr>
              <a:t>keep if year ==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 76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1976")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r>
              <a:rPr lang="en-US" sz="1600" dirty="0">
                <a:latin typeface="Consolas"/>
              </a:rPr>
              <a:t>, clear</a:t>
            </a:r>
          </a:p>
          <a:p>
            <a:r>
              <a:rPr lang="en-US" sz="1600" dirty="0">
                <a:latin typeface="Consolas"/>
              </a:rPr>
              <a:t>keep if year ==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78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  <a:r>
              <a:rPr lang="en-US" sz="1600" dirty="0">
                <a:latin typeface="Consolas"/>
              </a:rPr>
              <a:t>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D03B029B-64D0-F651-01B4-5C2DA035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4393" y="207363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A7A9-EBCD-1DD0-13E0-4654C5E6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16DE2-FD3A-96C8-6F11-429D913B6E2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4030D-3B58-BDBD-A557-F8BA8FBC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82" y="1143000"/>
            <a:ext cx="6291743" cy="527146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1F9AC08D-4297-EFF9-F7ED-EF3B98DD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7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Everything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4BC4743-07E7-6911-6525-8C6DA278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3" y="1142433"/>
            <a:ext cx="7224792" cy="4418150"/>
          </a:xfrm>
          <a:prstGeom prst="rect">
            <a:avLst/>
          </a:prstGeom>
        </p:spPr>
      </p:pic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03F6DB9C-71AA-2F2E-1E82-BFB12FE38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412" y="196120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4CC0257-6B5E-595F-A6E0-4E84598C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7" y="1024817"/>
            <a:ext cx="7960962" cy="5221653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C0A96063-8FE0-D46C-CA23-FDF7B7538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9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3744-8651-DB4A-D6E2-258E4B04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should be useful!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1EDFB-3206-AB48-A438-C2069ABBBD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94EEA8-1EBE-0CC2-4A83-92FBA0B2FE00}"/>
              </a:ext>
            </a:extLst>
          </p:cNvPr>
          <p:cNvGrpSpPr/>
          <p:nvPr/>
        </p:nvGrpSpPr>
        <p:grpSpPr>
          <a:xfrm>
            <a:off x="575979" y="2040950"/>
            <a:ext cx="8568021" cy="2569215"/>
            <a:chOff x="236462" y="3408355"/>
            <a:chExt cx="8568021" cy="25692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412BAE-D53D-C035-3EA1-F614921D6CCC}"/>
                </a:ext>
              </a:extLst>
            </p:cNvPr>
            <p:cNvSpPr txBox="1"/>
            <p:nvPr/>
          </p:nvSpPr>
          <p:spPr>
            <a:xfrm>
              <a:off x="310244" y="3408355"/>
              <a:ext cx="6481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Caveat</a:t>
              </a:r>
              <a:r>
                <a:rPr lang="en-US" sz="1800" dirty="0"/>
                <a:t>: a function can be too simple to be worth the trouble:</a:t>
              </a:r>
            </a:p>
          </p:txBody>
        </p:sp>
        <p:pic>
          <p:nvPicPr>
            <p:cNvPr id="7" name="Picture 4" descr="A picture containing text, font, screenshot, line&#10;&#10;Description automatically generated">
              <a:extLst>
                <a:ext uri="{FF2B5EF4-FFF2-40B4-BE49-F238E27FC236}">
                  <a16:creationId xmlns:a16="http://schemas.microsoft.com/office/drawing/2014/main" id="{F170328D-A3F6-FFC2-3134-0C79A32B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063" y="3906557"/>
              <a:ext cx="7217668" cy="1308706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7F082E60-B7D8-CE59-8576-60043553E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063" y="5099370"/>
              <a:ext cx="7967420" cy="393579"/>
            </a:xfrm>
            <a:prstGeom prst="rect">
              <a:avLst/>
            </a:prstGeom>
          </p:spPr>
        </p:pic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3B73F718-79B5-7231-A761-7DE64E8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4559" y="5034163"/>
              <a:ext cx="457216" cy="457216"/>
            </a:xfrm>
            <a:prstGeom prst="rect">
              <a:avLst/>
            </a:prstGeom>
          </p:spPr>
        </p:pic>
        <p:pic>
          <p:nvPicPr>
            <p:cNvPr id="10" name="Graphic 9" descr="Badge Cross with solid fill">
              <a:extLst>
                <a:ext uri="{FF2B5EF4-FFF2-40B4-BE49-F238E27FC236}">
                  <a16:creationId xmlns:a16="http://schemas.microsoft.com/office/drawing/2014/main" id="{9BC04873-7228-1AA6-E2B8-5C87AA473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462" y="4088922"/>
              <a:ext cx="511352" cy="5113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163360-D7E2-8313-6ED8-5C83A9B755EB}"/>
                </a:ext>
              </a:extLst>
            </p:cNvPr>
            <p:cNvSpPr txBox="1"/>
            <p:nvPr/>
          </p:nvSpPr>
          <p:spPr>
            <a:xfrm>
              <a:off x="413759" y="5608238"/>
              <a:ext cx="6814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Prompt</a:t>
              </a:r>
              <a:r>
                <a:rPr lang="en-US" sz="1800" dirty="0"/>
                <a:t>: what could we add to make such a function worthwhile?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79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D119-0669-90B5-F868-3672026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" y="-77492"/>
            <a:ext cx="8868905" cy="1143000"/>
          </a:xfrm>
        </p:spPr>
        <p:txBody>
          <a:bodyPr/>
          <a:lstStyle/>
          <a:p>
            <a:r>
              <a:rPr lang="en-US" dirty="0"/>
              <a:t>Validate Function Inputs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3112D-AEFB-A960-E360-7350B08A04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EF35D5D-DA3E-D469-DD05-1577B8A6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9636" y="153045"/>
            <a:ext cx="681925" cy="681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87AC0-4186-65DC-42BF-F25C6333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79" y="874469"/>
            <a:ext cx="6973349" cy="5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4067151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Lessons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</p:spTree>
    <p:extLst>
      <p:ext uri="{BB962C8B-B14F-4D97-AF65-F5344CB8AC3E}">
        <p14:creationId xmlns:p14="http://schemas.microsoft.com/office/powerpoint/2010/main" val="28384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332" y="935916"/>
            <a:ext cx="4496696" cy="4615030"/>
          </a:xfrm>
        </p:spPr>
        <p:txBody>
          <a:bodyPr/>
          <a:lstStyle/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  <a:p>
            <a:pPr marL="533400" lvl="1" indent="0">
              <a:buNone/>
            </a:pPr>
            <a:r>
              <a:rPr lang="en-US" b="1">
                <a:latin typeface="-apple-system"/>
              </a:rPr>
              <a:t>Unit Tests : </a:t>
            </a:r>
          </a:p>
          <a:p>
            <a:pPr marL="533400" lvl="1" indent="0">
              <a:buNone/>
            </a:pPr>
            <a:r>
              <a:rPr lang="en-US">
                <a:latin typeface="-apple-system"/>
              </a:rPr>
              <a:t>The goal of </a:t>
            </a:r>
            <a:r>
              <a:rPr lang="en-US" b="1">
                <a:latin typeface="-apple-system"/>
              </a:rPr>
              <a:t>unit testing </a:t>
            </a:r>
            <a:r>
              <a:rPr lang="en-US">
                <a:latin typeface="-apple-system"/>
              </a:rPr>
              <a:t>is to </a:t>
            </a:r>
            <a:r>
              <a:rPr lang="en-US" b="0" i="0">
                <a:effectLst/>
                <a:latin typeface="-apple-system"/>
              </a:rPr>
              <a:t>test a single “unit” of the code in isolation. </a:t>
            </a:r>
          </a:p>
          <a:p>
            <a:pPr marL="533400" lvl="1" indent="0">
              <a:buNone/>
            </a:pPr>
            <a:endParaRPr lang="en-US">
              <a:latin typeface="-apple-system"/>
            </a:endParaRPr>
          </a:p>
          <a:p>
            <a:pPr marL="533400" lvl="1" indent="0">
              <a:buNone/>
            </a:pPr>
            <a:r>
              <a:rPr lang="en-US" b="0" i="0">
                <a:effectLst/>
                <a:latin typeface="-apple-system"/>
              </a:rPr>
              <a:t>For instance, execute a single function with a range of inputs and validate the corresponding outputs</a:t>
            </a: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342FB20-5907-04F8-370C-C29454ED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8" y="1767702"/>
            <a:ext cx="4461747" cy="29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88" y="875482"/>
            <a:ext cx="8948511" cy="56314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Proper unit testing is automatic, not manual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Each unit test has three parts: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setup input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activate code, and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assert result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Best to write code and tests at the same time!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Assertions around testing… does this file exist.  </a:t>
            </a:r>
            <a:endParaRPr lang="en-US" b="0" i="0">
              <a:effectLst/>
              <a:latin typeface="-apple-system"/>
            </a:endParaRPr>
          </a:p>
          <a:p>
            <a:pPr marL="114300" indent="0" rtl="0">
              <a:buNone/>
            </a:pP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4630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802-A44C-0A73-A34B-6E379F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CBCF-DFF1-5254-BFCC-63B3C68C0B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3222-7F63-A831-3B9C-28255783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3706"/>
            <a:ext cx="7772400" cy="43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7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AF5C-DC45-5335-0F0D-C1C1C62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BDB8-19F4-4EFD-9C00-96B8687250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2673-38D3-7F95-0A13-C51E4B04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926"/>
            <a:ext cx="7772400" cy="4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8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CLI for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375D-678C-D2B2-DC88-97CB30A6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27" y="1143000"/>
            <a:ext cx="5262193" cy="50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5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5EF6-A1F1-247F-C708-0BE3B366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CLI for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2B6D1-B2B2-74A9-217B-6802CB4BC3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CA1CA-ED5C-1349-58FB-61EC3469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8556"/>
            <a:ext cx="7772400" cy="50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10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CLI for Stata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F3AE9BC-6842-6646-F94D-CD0182C3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" y="1577527"/>
            <a:ext cx="4712775" cy="3451098"/>
          </a:xfrm>
          <a:prstGeom prst="rect">
            <a:avLst/>
          </a:prstGeom>
        </p:spPr>
      </p:pic>
      <p:pic>
        <p:nvPicPr>
          <p:cNvPr id="6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973E965-7CC6-1C9D-8E95-3F0AF807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63" y="1278061"/>
            <a:ext cx="4564250" cy="1699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F3F1B-3283-27EB-A965-5196B1ACE01E}"/>
              </a:ext>
            </a:extLst>
          </p:cNvPr>
          <p:cNvSpPr txBox="1"/>
          <p:nvPr/>
        </p:nvSpPr>
        <p:spPr>
          <a:xfrm>
            <a:off x="271219" y="114300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nlswork_input.do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33DA539-BE16-17E1-A95A-7539EBBD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585" y="3574557"/>
            <a:ext cx="4693404" cy="3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DE7B-9912-52C0-DADE-33853803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Big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B7343-F466-8BEE-3320-0EADA0998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1C0C36B-1A3C-F46D-90F7-3E7E5775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1143000"/>
            <a:ext cx="6117021" cy="4659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33B36-FBC6-5F13-A89D-159222E83CAB}"/>
              </a:ext>
            </a:extLst>
          </p:cNvPr>
          <p:cNvSpPr/>
          <p:nvPr/>
        </p:nvSpPr>
        <p:spPr>
          <a:xfrm>
            <a:off x="3720663" y="5129048"/>
            <a:ext cx="1629104" cy="673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99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3" y="960021"/>
            <a:ext cx="8229600" cy="526068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latin typeface="+mj-lt"/>
              </a:rPr>
              <a:t>Declarative Practices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Specify your env</a:t>
            </a:r>
            <a:r>
              <a:rPr lang="en-US" dirty="0">
                <a:latin typeface="+mj-lt"/>
              </a:rPr>
              <a:t>ironment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code, not your mouse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source control</a:t>
            </a:r>
          </a:p>
          <a:p>
            <a:pPr marL="114300" indent="0">
              <a:buNone/>
            </a:pPr>
            <a:endParaRPr lang="en-US" dirty="0">
              <a:effectLst/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effectLst/>
                <a:latin typeface="+mj-lt"/>
              </a:rPr>
              <a:t>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Structure code into functions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Group functions into files</a:t>
            </a:r>
          </a:p>
          <a:p>
            <a:pPr marL="114300" indent="0">
              <a:buNone/>
            </a:pPr>
            <a:endParaRPr lang="en-US" dirty="0"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latin typeface="+mj-lt"/>
              </a:rPr>
              <a:t>Automating Code Execution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Write automatic </a:t>
            </a:r>
            <a:r>
              <a:rPr lang="en-US" dirty="0">
                <a:effectLst/>
                <a:latin typeface="+mj-lt"/>
              </a:rPr>
              <a:t>tests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Turn your code into executable </a:t>
            </a:r>
            <a:r>
              <a:rPr lang="en-US" dirty="0">
                <a:effectLst/>
                <a:latin typeface="+mj-lt"/>
              </a:rPr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16478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Declarative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1376507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AC99-9072-113D-B6FE-9D82A988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Environments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445E-3403-9507-CB40-F769A0153D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9382-DB8D-2061-827A-9D716892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1" y="1182164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EB790-F90B-C96B-5993-AC07A0A2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85" y="1405471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CD9FA-98EF-CE3C-7259-6EA87A00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38" y="950713"/>
            <a:ext cx="2552700" cy="2507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24DB5-7EEF-5E63-535A-F318CFEFF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7" y="2657002"/>
            <a:ext cx="4573133" cy="346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948B5-ACE8-9C05-AE2B-C5F539B18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738" y="5272287"/>
            <a:ext cx="5473700" cy="635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5661-34AB-2F6A-BADE-2F118635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Mouse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DB6B-7F3E-5E79-C513-80932819DD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20474-5414-997B-FABB-0E6E2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8" y="943904"/>
            <a:ext cx="6904470" cy="3535817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19823-4DFF-76BF-EA19-32947AE5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80" y="3984771"/>
            <a:ext cx="5584619" cy="204189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E8C754-91C1-A4AE-B579-21EF52687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718" y="874493"/>
            <a:ext cx="4616721" cy="497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AC231-FD37-5B02-3C2D-D2BFB40CB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88" y="895776"/>
            <a:ext cx="7915012" cy="49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E83F-A968-4250-51E1-672ABC71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D59F-E7A4-AB9D-7656-122DD58D4C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9573C-480D-DB8F-9CFD-242D6CFE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4861"/>
            <a:ext cx="7772400" cy="37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0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Modularity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2711319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Code into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902" y="4962433"/>
            <a:ext cx="7479303" cy="11430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  <a:latin typeface="-apple-system"/>
              </a:rPr>
              <a:t>Modularity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: breaking code down into manageable, configurable, cohesive, and maintainable chunks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C7E1C-7F99-8CA5-59F3-F0722A91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2" y="940457"/>
            <a:ext cx="7129053" cy="39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911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5A4998-E5D8-0540-AEB3-E33AFB9540B5}">
  <we:reference id="e849ddb8-6bbd-4833-bd4b-59030099d63e" version="1.0.0.0" store="EXCatalog" storeType="EXCatalog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</TotalTime>
  <Words>704</Words>
  <Application>Microsoft Macintosh PowerPoint</Application>
  <PresentationFormat>On-screen Show (4:3)</PresentationFormat>
  <Paragraphs>163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Consolas</vt:lpstr>
      <vt:lpstr>Wingdings</vt:lpstr>
      <vt:lpstr>2_Custom Design</vt:lpstr>
      <vt:lpstr>Session 2 – Abstraction and Testing Data Skills for Research  Kellogg Research Support</vt:lpstr>
      <vt:lpstr>Three Lessons</vt:lpstr>
      <vt:lpstr>Roadmap</vt:lpstr>
      <vt:lpstr>1. Declarative Practices</vt:lpstr>
      <vt:lpstr>Specify Environments</vt:lpstr>
      <vt:lpstr>Code vs. Mouse</vt:lpstr>
      <vt:lpstr>Source Control</vt:lpstr>
      <vt:lpstr>2. Modularity</vt:lpstr>
      <vt:lpstr>Abstract Code into Modules</vt:lpstr>
      <vt:lpstr>Benefits of Modules</vt:lpstr>
      <vt:lpstr>Functions as Modules</vt:lpstr>
      <vt:lpstr>Guidance for Defining Functions</vt:lpstr>
      <vt:lpstr>Repetitive Code</vt:lpstr>
      <vt:lpstr>Abstract a Function</vt:lpstr>
      <vt:lpstr>Do Everything Functions</vt:lpstr>
      <vt:lpstr>Modular Functions</vt:lpstr>
      <vt:lpstr>Functions should be useful!</vt:lpstr>
      <vt:lpstr>Validate Function Inputs</vt:lpstr>
      <vt:lpstr>3. Automation</vt:lpstr>
      <vt:lpstr>Automated Tests</vt:lpstr>
      <vt:lpstr>Unit Tests</vt:lpstr>
      <vt:lpstr>Python Example</vt:lpstr>
      <vt:lpstr>Command Line Interfaces</vt:lpstr>
      <vt:lpstr>Example: CLI for Python</vt:lpstr>
      <vt:lpstr>Example: CLI for R</vt:lpstr>
      <vt:lpstr>Example: CLI for Stata</vt:lpstr>
      <vt:lpstr>Conclusion: Big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Reproducibility Principles Data Skills for Empirical Research</dc:title>
  <cp:lastModifiedBy>William Karl Thompson</cp:lastModifiedBy>
  <cp:revision>101</cp:revision>
  <dcterms:modified xsi:type="dcterms:W3CDTF">2023-08-14T20:37:10Z</dcterms:modified>
</cp:coreProperties>
</file>